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972F"/>
    <a:srgbClr val="E7452A"/>
    <a:srgbClr val="FFD300"/>
    <a:srgbClr val="4F1611"/>
    <a:srgbClr val="FAAD3B"/>
    <a:srgbClr val="FECB52"/>
    <a:srgbClr val="FEC392"/>
    <a:srgbClr val="A3C715"/>
    <a:srgbClr val="ED4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FB8CD1-46AD-45BE-B1B7-0116DF74E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9D967A-E270-48E3-B3E5-0AD60108E6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C8BECF-4D05-4E12-8B3E-323331783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A9C467-1DF9-4051-8D51-660CE8121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3DB9E1-9733-41BC-B736-4F07579B3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442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45F833-9C56-4EC7-97FD-DF0E65F2E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0F0F8F-445F-420B-81A2-FE8A77632D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54F615-A850-498E-B6B9-B8FB1BB6C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B6B04A-584A-490D-9872-C880B324A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0B3BED-9E84-4C58-BA79-12893D662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51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DCB859-BAAA-43CF-BB39-E6E924FDC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EA17F5-F7C7-44AB-AD33-C72197BFC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F0C213-AFEF-4E74-90A3-0B28053C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26A592-877C-42A0-848D-151397B97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19991A-DBE3-4117-AA16-AF955561D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519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ACD2C-4BCA-4DD5-A81A-83BBFFB76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6BCFDD-302A-48CE-ADA7-E98622343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E4534C-8173-4ADA-8B60-162500E5F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457ACB-FEB0-4F99-92C0-D9807FF09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92C3AE9-EA0B-483F-9838-AC7F4FD0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851673B-F292-4EDA-9C63-ADA634203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751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78A02C-72AE-4C9F-AC3B-792BAA11D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6B1238B-B98D-459F-A617-BF4CFDBBC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E75ED84-D4AB-4FA1-8362-9DD11937B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54F30DB-9506-4746-A36F-C98BD3BF44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BCE343E-2C29-414F-A047-209D9575B7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BCD7991-EAED-4B49-8E86-C6F827C0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9FAD0DA-3685-4986-8933-59829F101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623200B-C982-460E-8370-B909ADF18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75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C84801-CED5-43B2-AFF3-12D6185E0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E97D21C-C720-4557-8F25-8DB015F76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06881C2-1A7B-4FD2-AE1D-CF71AB60C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CC969A9-46DE-452F-99C0-E992D15CC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43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3D5BD76-951E-4229-BE53-92BF21D53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56762C0-D1C7-445F-9E1B-DEE45B53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E996D69-CC73-4891-A412-D929FD6E4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084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BA2E5-EDE6-486A-BA3E-9081F23E0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11A8E7-3BE8-4302-8304-D7EE04AA3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0C6B19-6C64-4934-BB67-C0EF8472FB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8C12053-F8A9-4171-B3F4-B2BCDF9B9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89C51B4-5319-401B-9BE2-06F64BE29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53F29D1-462C-49EA-A52F-14CDE526F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982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87F863-D2E5-4859-9F3A-81FE6C9FA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61BF791-4DB7-4512-BD86-6D5B02C175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3C4E481-0209-4E35-89EF-1C508B15E9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D7139D-CCDF-4713-A5C0-A9F14DB8A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8E6F657-8106-4C45-A7B6-E9BB8F474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6924902-0F91-498F-8087-B175CE083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929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9A1D72-3324-40DE-BE2E-17C8DADEA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D4C36D9-8267-4CD3-BEC2-1B5162F33C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A7F4D1-E7DB-475B-8826-C017AAEB7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A59C56-D5D6-4ABC-8EC1-58D2C5380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89545B-B3B1-44E4-9054-EF7850A4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00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82838FF-E433-4146-8089-1F967B5E8C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F266D67-2D19-43B1-8C1A-F5E7D9E42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E5EEBA-D1E5-46AE-9B46-BD07636F0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BF421B-3C21-405E-A65C-588FFACD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417322-E0FD-4158-98D0-9E3FB5573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48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6DEEC5-A16D-49FC-B4AE-1AEECA62A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350BD4-B50F-4640-815F-D757E0340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9D1949-58A1-4F6B-A048-DF0E6AC8AD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6D81D-66F3-4D27-A7F2-F4514DC8751E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757971-82E0-4FCD-99BF-16E9F90A7D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7FED3C-7528-48B8-928C-CEB7DB81E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56AF4-7186-42DE-B8A8-50F20B35E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98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stagram.com/filarmonia32/" TargetMode="External"/><Relationship Id="rId13" Type="http://schemas.openxmlformats.org/officeDocument/2006/relationships/hyperlink" Target="http://bgkm.ru/" TargetMode="External"/><Relationship Id="rId3" Type="http://schemas.openxmlformats.org/officeDocument/2006/relationships/hyperlink" Target="http://teatrbryansk.ru/" TargetMode="External"/><Relationship Id="rId7" Type="http://schemas.openxmlformats.org/officeDocument/2006/relationships/hyperlink" Target="https://ok.ru/group54627890757651" TargetMode="External"/><Relationship Id="rId12" Type="http://schemas.openxmlformats.org/officeDocument/2006/relationships/hyperlink" Target="http://musovstug.ru/" TargetMode="External"/><Relationship Id="rId2" Type="http://schemas.openxmlformats.org/officeDocument/2006/relationships/image" Target="../media/image1.png"/><Relationship Id="rId16" Type="http://schemas.openxmlformats.org/officeDocument/2006/relationships/hyperlink" Target="https://archive-bryansk.ru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vk.com/brtd_su" TargetMode="External"/><Relationship Id="rId11" Type="http://schemas.openxmlformats.org/officeDocument/2006/relationships/hyperlink" Target="http://www.museumarts32.ru/" TargetMode="External"/><Relationship Id="rId5" Type="http://schemas.openxmlformats.org/officeDocument/2006/relationships/hyperlink" Target="https://brtd.su/" TargetMode="External"/><Relationship Id="rId15" Type="http://schemas.openxmlformats.org/officeDocument/2006/relationships/hyperlink" Target="http://www.nartwor.ru/" TargetMode="External"/><Relationship Id="rId10" Type="http://schemas.openxmlformats.org/officeDocument/2006/relationships/hyperlink" Target="http://tkachov-musey.ru/" TargetMode="External"/><Relationship Id="rId4" Type="http://schemas.openxmlformats.org/officeDocument/2006/relationships/hyperlink" Target="http://kukla32.ru/" TargetMode="External"/><Relationship Id="rId9" Type="http://schemas.openxmlformats.org/officeDocument/2006/relationships/hyperlink" Target="http://partizanpolyana.ru/" TargetMode="External"/><Relationship Id="rId14" Type="http://schemas.openxmlformats.org/officeDocument/2006/relationships/hyperlink" Target="http://children.libryansk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EB8633-4746-4BE4-A953-C0E370ADB0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44947C9-9252-4600-9514-5D23D96AC9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BC9ACB3-99D7-478D-BBCA-0A0DF4463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70"/>
            <a:ext cx="12192000" cy="69571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5363A9-88BA-44AF-BBCA-993BB72917EE}"/>
              </a:ext>
            </a:extLst>
          </p:cNvPr>
          <p:cNvSpPr txBox="1"/>
          <p:nvPr/>
        </p:nvSpPr>
        <p:spPr>
          <a:xfrm>
            <a:off x="96982" y="342097"/>
            <a:ext cx="665018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rgbClr val="ED4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</a:t>
            </a:r>
            <a:endParaRPr lang="en-US" sz="60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ru-RU" sz="8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6000" dirty="0">
                <a:solidFill>
                  <a:srgbClr val="ED4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Ф</a:t>
            </a:r>
            <a:endParaRPr lang="en-US" sz="60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ru-RU" sz="8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6000" dirty="0">
                <a:solidFill>
                  <a:srgbClr val="ED4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И</a:t>
            </a:r>
            <a:endParaRPr lang="en-US" sz="60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ru-RU" sz="8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5400" dirty="0">
                <a:solidFill>
                  <a:srgbClr val="ED4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</a:t>
            </a:r>
            <a:endParaRPr lang="en-US" sz="54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ru-RU" sz="8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6000" dirty="0">
                <a:solidFill>
                  <a:srgbClr val="ED4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</a:t>
            </a:r>
            <a:endParaRPr lang="en-US" sz="60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ru-RU" sz="800" dirty="0">
              <a:solidFill>
                <a:srgbClr val="ED4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87703F-B643-439F-9B24-8006CB8BCF55}"/>
              </a:ext>
            </a:extLst>
          </p:cNvPr>
          <p:cNvSpPr txBox="1"/>
          <p:nvPr/>
        </p:nvSpPr>
        <p:spPr>
          <a:xfrm rot="19779792">
            <a:off x="-15571" y="6173532"/>
            <a:ext cx="1154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A3C7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 июня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5BD6C0-1BA4-42E7-9100-62242B58C9BA}"/>
              </a:ext>
            </a:extLst>
          </p:cNvPr>
          <p:cNvSpPr txBox="1"/>
          <p:nvPr/>
        </p:nvSpPr>
        <p:spPr>
          <a:xfrm>
            <a:off x="1759527" y="7070"/>
            <a:ext cx="10335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4F1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праздничных мероприятий </a:t>
            </a:r>
          </a:p>
          <a:p>
            <a:pPr algn="ctr"/>
            <a:r>
              <a:rPr lang="ru-RU" sz="2400" dirty="0">
                <a:solidFill>
                  <a:srgbClr val="4F1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учреждений культуры Брянской области, посвященных </a:t>
            </a:r>
          </a:p>
          <a:p>
            <a:pPr algn="ctr"/>
            <a:r>
              <a:rPr lang="ru-RU" sz="2400" b="1" dirty="0">
                <a:solidFill>
                  <a:srgbClr val="FFD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Международному Дню защиты детей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E702B6-F6EE-4828-B0D7-F49320C68181}"/>
              </a:ext>
            </a:extLst>
          </p:cNvPr>
          <p:cNvSpPr txBox="1"/>
          <p:nvPr/>
        </p:nvSpPr>
        <p:spPr>
          <a:xfrm>
            <a:off x="2404879" y="1048472"/>
            <a:ext cx="3331634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E745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Театры и Филармония </a:t>
            </a:r>
          </a:p>
          <a:p>
            <a:endParaRPr lang="ru-RU" sz="400" i="1" dirty="0">
              <a:solidFill>
                <a:srgbClr val="6E972F"/>
              </a:solidFill>
            </a:endParaRPr>
          </a:p>
          <a:p>
            <a:r>
              <a:rPr lang="ru-RU" sz="1200" i="1" dirty="0">
                <a:solidFill>
                  <a:srgbClr val="6E972F"/>
                </a:solidFill>
                <a:latin typeface="Comic Sans MS" panose="030F0702030302020204" pitchFamily="66" charset="0"/>
              </a:rPr>
              <a:t>	</a:t>
            </a:r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9-00</a:t>
            </a:r>
            <a:r>
              <a:rPr lang="ru-RU" sz="1100" i="1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онлайн мастер-	классы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по театральному 	 	               гриму, изготовлению 	                масок, вееров, в 	                                                              	              рамках проекта </a:t>
            </a:r>
          </a:p>
          <a:p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	     «Театр приходит в гости»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	   Театра юного зрителя</a:t>
            </a:r>
          </a:p>
          <a:p>
            <a:endParaRPr lang="ru-RU" sz="200" i="1" dirty="0">
              <a:solidFill>
                <a:srgbClr val="6E972F"/>
              </a:solidFill>
              <a:latin typeface="Comic Sans MS" panose="030F0702030302020204" pitchFamily="66" charset="0"/>
            </a:endParaRPr>
          </a:p>
          <a:p>
            <a:r>
              <a:rPr lang="ru-RU" sz="1100" i="1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</a:t>
            </a:r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9-00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–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Флешмоб «Танцуй, зажигай!»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с артистами Театра юного зрителя</a:t>
            </a:r>
          </a:p>
          <a:p>
            <a:r>
              <a:rPr lang="en-US" sz="1100" i="1" dirty="0">
                <a:solidFill>
                  <a:srgbClr val="6E972F"/>
                </a:solidFill>
                <a:latin typeface="Comic Sans MS" panose="030F0702030302020204" pitchFamily="66" charset="0"/>
                <a:hlinkClick r:id="rId3"/>
              </a:rPr>
              <a:t>http://teatrbryansk.ru/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10-00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–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онлайн-поздравление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детей онкологического центра (совместно с</a:t>
            </a:r>
          </a:p>
          <a:p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фондом «Ванечка») Театра кукол</a:t>
            </a:r>
          </a:p>
          <a:p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11-00</a:t>
            </a:r>
            <a:r>
              <a:rPr lang="ru-RU" sz="1100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флешмоб «Вместе весело шагать»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с артистами Театра кукол</a:t>
            </a:r>
          </a:p>
          <a:p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12-00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видеофестиваль детских рисунков  «Театр кукол на холсте» </a:t>
            </a:r>
          </a:p>
          <a:p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13-00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видеопрезентация «Мы тоже были </a:t>
            </a:r>
            <a:r>
              <a:rPr lang="ru-RU" sz="1100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маленькми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» артистов Театра кукол</a:t>
            </a:r>
          </a:p>
          <a:p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16-00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виртуальная экскурсия «Театр для зрителей»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по Театру кукол </a:t>
            </a:r>
          </a:p>
          <a:p>
            <a:r>
              <a:rPr lang="en-US" sz="1100" i="1" dirty="0">
                <a:solidFill>
                  <a:srgbClr val="6E972F"/>
                </a:solidFill>
                <a:latin typeface="Comic Sans MS" panose="030F0702030302020204" pitchFamily="66" charset="0"/>
                <a:hlinkClick r:id="rId4"/>
              </a:rPr>
              <a:t>http://kukla32.ru/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ru-RU" sz="1100" i="1" u="sng" dirty="0">
                <a:solidFill>
                  <a:srgbClr val="6E97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11-00 -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видеотрансляция спектакля </a:t>
            </a:r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Р. Киплинга </a:t>
            </a:r>
            <a:r>
              <a:rPr lang="ru-RU" sz="11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«Маугли» </a:t>
            </a:r>
          </a:p>
          <a:p>
            <a:r>
              <a:rPr lang="ru-RU" sz="1100" i="1" dirty="0">
                <a:solidFill>
                  <a:srgbClr val="6E972F"/>
                </a:solidFill>
                <a:latin typeface="Comic Sans MS" panose="030F0702030302020204" pitchFamily="66" charset="0"/>
              </a:rPr>
              <a:t>Театра Драмы</a:t>
            </a:r>
          </a:p>
          <a:p>
            <a:r>
              <a:rPr lang="en-US" sz="1100" i="1" dirty="0">
                <a:solidFill>
                  <a:srgbClr val="6E972F"/>
                </a:solidFill>
                <a:latin typeface="Comic Sans MS" panose="030F0702030302020204" pitchFamily="66" charset="0"/>
                <a:hlinkClick r:id="rId5"/>
              </a:rPr>
              <a:t>https://brtd.su/</a:t>
            </a:r>
            <a:endParaRPr lang="ru-RU" sz="1100" i="1" dirty="0">
              <a:solidFill>
                <a:srgbClr val="6E972F"/>
              </a:solidFill>
              <a:latin typeface="Comic Sans MS" panose="030F0702030302020204" pitchFamily="66" charset="0"/>
            </a:endParaRP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13-00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-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концерт «Когда я был маленький…»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артистов Брянской областной филармонии </a:t>
            </a:r>
          </a:p>
          <a:p>
            <a:r>
              <a:rPr lang="ru-RU" sz="1000" i="1" u="sng" dirty="0">
                <a:latin typeface="Comic Sans MS" panose="030F0702030302020204" pitchFamily="66" charset="0"/>
                <a:hlinkClick r:id="rId6"/>
              </a:rPr>
              <a:t>https:// vk.com/id324431184</a:t>
            </a:r>
            <a:endParaRPr lang="ru-RU" sz="1000" i="1" dirty="0">
              <a:latin typeface="Comic Sans MS" panose="030F0702030302020204" pitchFamily="66" charset="0"/>
            </a:endParaRPr>
          </a:p>
          <a:p>
            <a:r>
              <a:rPr lang="ru-RU" sz="1000" i="1" u="sng" dirty="0">
                <a:latin typeface="Comic Sans MS" panose="030F0702030302020204" pitchFamily="66" charset="0"/>
                <a:hlinkClick r:id="rId7"/>
              </a:rPr>
              <a:t>https://ok.ru/group54627890757651</a:t>
            </a:r>
            <a:endParaRPr lang="ru-RU" sz="1000" i="1" dirty="0">
              <a:latin typeface="Comic Sans MS" panose="030F0702030302020204" pitchFamily="66" charset="0"/>
            </a:endParaRPr>
          </a:p>
          <a:p>
            <a:r>
              <a:rPr lang="ru-RU" sz="1000" i="1" u="sng" dirty="0">
                <a:latin typeface="Comic Sans MS" panose="030F0702030302020204" pitchFamily="66" charset="0"/>
                <a:hlinkClick r:id="rId8"/>
              </a:rPr>
              <a:t>https://www.instagram.com/filarmonia32/</a:t>
            </a:r>
            <a:endParaRPr lang="ru-RU" sz="1000" i="1" u="sng" dirty="0">
              <a:latin typeface="Comic Sans MS" panose="030F0702030302020204" pitchFamily="66" charset="0"/>
            </a:endParaRPr>
          </a:p>
          <a:p>
            <a:endParaRPr lang="ru-RU" sz="1600" i="1" dirty="0">
              <a:solidFill>
                <a:srgbClr val="6E972F"/>
              </a:solidFill>
            </a:endParaRPr>
          </a:p>
          <a:p>
            <a:endParaRPr lang="ru-RU" sz="1600" i="1" dirty="0">
              <a:solidFill>
                <a:srgbClr val="6E972F"/>
              </a:solidFill>
            </a:endParaRPr>
          </a:p>
          <a:p>
            <a:endParaRPr lang="ru-RU" sz="1600" b="1" i="1" dirty="0">
              <a:solidFill>
                <a:srgbClr val="6E972F"/>
              </a:solidFill>
            </a:endParaRPr>
          </a:p>
          <a:p>
            <a:endParaRPr lang="ru-RU" sz="1600" i="1" dirty="0">
              <a:solidFill>
                <a:srgbClr val="6E972F"/>
              </a:solidFill>
            </a:endParaRPr>
          </a:p>
          <a:p>
            <a:endParaRPr lang="ru-RU" sz="1600" i="1" dirty="0">
              <a:solidFill>
                <a:srgbClr val="6E972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26553B-9BF5-45DC-A2B2-6B0FB14B61DF}"/>
              </a:ext>
            </a:extLst>
          </p:cNvPr>
          <p:cNvSpPr txBox="1"/>
          <p:nvPr/>
        </p:nvSpPr>
        <p:spPr>
          <a:xfrm>
            <a:off x="5510569" y="1122363"/>
            <a:ext cx="33316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rgbClr val="E745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/>
            <a:r>
              <a:rPr lang="ru-RU" sz="1400" dirty="0"/>
              <a:t>Музеи</a:t>
            </a:r>
            <a:endParaRPr lang="ru-RU" sz="400" dirty="0"/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11-00 </a:t>
            </a:r>
            <a:r>
              <a:rPr lang="ru-RU" sz="950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95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иллюст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ru-RU" sz="95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ративная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экскурсия по военной т </a:t>
            </a:r>
            <a:r>
              <a:rPr lang="ru-RU" sz="95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ехнике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«Наша сила»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мемориального комплекса «Партизанская поляна»</a:t>
            </a:r>
          </a:p>
          <a:p>
            <a:r>
              <a:rPr lang="en-US" sz="950" b="0" i="1" dirty="0">
                <a:solidFill>
                  <a:srgbClr val="0070C0"/>
                </a:solidFill>
                <a:effectLst/>
                <a:latin typeface="Comic Sans MS" panose="030F0702030302020204" pitchFamily="66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http://partizanpolyana.ru/</a:t>
            </a:r>
            <a:r>
              <a:rPr lang="ru-RU" sz="950" b="0" i="1" dirty="0">
                <a:solidFill>
                  <a:srgbClr val="0070C0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 по 30 июня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-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виртуальный выставочный проект  «Этюдный и эскизный материал к картине А.П. Ткачева, С.П. Ткачева «Семья </a:t>
            </a:r>
            <a:r>
              <a:rPr lang="ru-RU" sz="95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Пакетовых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»</a:t>
            </a:r>
          </a:p>
          <a:p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  <a:hlinkClick r:id="rId10"/>
              </a:rPr>
              <a:t>http://tkachov-musey.ru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 по 30 июня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–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виртуальная выставка эскизов к киносказке «Каменный цветок»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(1946) «Сказ о художнике, уральских самоцветах и Хозяйке Медной горы» из собрания Брянского областного художественного музейно-выставочного центра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 по 30 июня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–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виртуальная выставка произведений живописи и графики «Образ ребёнка в отечественном искусстве </a:t>
            </a:r>
            <a:r>
              <a:rPr lang="en-US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XIX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– </a:t>
            </a:r>
            <a:r>
              <a:rPr lang="en-US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XX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вв.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» из собрания Брянского областного художественного музейно-выставочного центра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 по 30 июня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- </a:t>
            </a:r>
            <a:r>
              <a:rPr lang="ru-RU" sz="95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кинобиблиотека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«Алые паруса»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 по 30 июня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-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искусствоведческая </a:t>
            </a:r>
          </a:p>
          <a:p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онлайн-викторина «Что-то здесь не так…»</a:t>
            </a:r>
            <a:r>
              <a:rPr lang="ru-RU" sz="950" b="0" dirty="0">
                <a:effectLst/>
                <a:latin typeface="Comic Sans MS" panose="030F0702030302020204" pitchFamily="66" charset="0"/>
              </a:rPr>
              <a:t> </a:t>
            </a:r>
            <a:r>
              <a:rPr lang="ru-RU" sz="950" b="0" i="1" dirty="0">
                <a:effectLst/>
                <a:latin typeface="Comic Sans MS" panose="030F0702030302020204" pitchFamily="66" charset="0"/>
                <a:hlinkClick r:id="rId11"/>
              </a:rPr>
              <a:t>http://www.museumarts32.ru</a:t>
            </a:r>
            <a:r>
              <a:rPr lang="ru-RU" sz="950" b="0" i="1" dirty="0">
                <a:effectLst/>
                <a:latin typeface="Comic Sans MS" panose="030F0702030302020204" pitchFamily="66" charset="0"/>
              </a:rPr>
              <a:t> 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9-00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–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цикл видеороликов «Тютчев устами детей»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Брянского литературного музея-заповедника «</a:t>
            </a:r>
            <a:r>
              <a:rPr lang="ru-RU" sz="950" b="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Овстуг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»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11-00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–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онлайн-мастер-класс по изготовлению куклы «Колокольчик»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Брянского литературного музея-заповедника «</a:t>
            </a:r>
            <a:r>
              <a:rPr lang="ru-RU" sz="950" b="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Овстуг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»</a:t>
            </a:r>
          </a:p>
          <a:p>
            <a:r>
              <a:rPr lang="en-US" sz="950" b="0" i="1" dirty="0">
                <a:effectLst/>
                <a:latin typeface="Comic Sans MS" panose="030F0702030302020204" pitchFamily="66" charset="0"/>
                <a:hlinkClick r:id="rId12"/>
              </a:rPr>
              <a:t>http://musovstug.ru</a:t>
            </a:r>
            <a:endParaRPr lang="ru-RU" sz="950" b="0" i="1">
              <a:effectLst/>
              <a:latin typeface="Comic Sans MS" panose="030F0702030302020204" pitchFamily="66" charset="0"/>
            </a:endParaRPr>
          </a:p>
          <a:p>
            <a:r>
              <a:rPr lang="ru-RU" sz="950" i="1" u="sng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12-00</a:t>
            </a:r>
            <a:r>
              <a:rPr lang="ru-RU" sz="950" b="0" i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–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космическая сказка в прямом эфире «Как Винни Пух летал в космос»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Брянского государственного краеведческого музея</a:t>
            </a:r>
          </a:p>
          <a:p>
            <a:r>
              <a:rPr lang="ru-RU" sz="950" i="1" u="sng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с 10-00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– 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виртуальный флешмоб «Поделись </a:t>
            </a:r>
            <a:r>
              <a:rPr lang="ru-RU" sz="950" i="1" dirty="0" err="1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улыбкою</a:t>
            </a:r>
            <a:r>
              <a:rPr lang="ru-RU" sz="95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своей…» 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Брянского государственного краеведческого музея</a:t>
            </a:r>
          </a:p>
          <a:p>
            <a:r>
              <a:rPr lang="en-US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  <a:hlinkClick r:id="rId13"/>
              </a:rPr>
              <a:t>http://bgkm.ru/</a:t>
            </a:r>
            <a:r>
              <a:rPr lang="ru-RU" sz="950" b="0" i="1" dirty="0">
                <a:solidFill>
                  <a:srgbClr val="6E972F"/>
                </a:solidFill>
                <a:effectLst/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1792CDA-F184-41B0-946C-8E1C788E53BB}"/>
              </a:ext>
            </a:extLst>
          </p:cNvPr>
          <p:cNvSpPr txBox="1"/>
          <p:nvPr/>
        </p:nvSpPr>
        <p:spPr>
          <a:xfrm>
            <a:off x="8616258" y="1048472"/>
            <a:ext cx="357574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E745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Детская библиотека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10-00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–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вирт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уальная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галерея рисунков </a:t>
            </a:r>
          </a:p>
          <a:p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«Я рисую дет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ст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во»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10-00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виртуальный проект «Лет о с книгой»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(обзоры новой литературы, викторины, квест, мастер-классы)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11-00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-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онлайн-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викт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орина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«Эти старые,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ст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арые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сказки»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12-00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интерактивный кроссворд-марафон</a:t>
            </a:r>
          </a:p>
          <a:p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«Попробуй, от гадай!»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13-00 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-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праздничная программа «Дет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ст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во – это я и ты!» 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10-00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вирт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уальные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маст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ер-классы «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Шкат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улка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чудес»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14-00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онлайн-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викт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орина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«Как у всех других людей, ест ь права у малышей»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14-00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- цикл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видеопередач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«Чит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аем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вслух»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в рамках проекта «Радуга в ладонях» для детей с онкологическими заболеваниями (совместно с фондом «Ванечка»)</a:t>
            </a:r>
          </a:p>
          <a:p>
            <a:r>
              <a:rPr lang="en-US" sz="1000" i="1" dirty="0">
                <a:solidFill>
                  <a:srgbClr val="6E972F"/>
                </a:solidFill>
                <a:latin typeface="Comic Sans MS" panose="030F0702030302020204" pitchFamily="66" charset="0"/>
                <a:hlinkClick r:id="rId14"/>
              </a:rPr>
              <a:t>http://children.libryansk.ru/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ru-RU" sz="1400" b="1" dirty="0">
                <a:solidFill>
                  <a:srgbClr val="E745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Иные учреждения культуры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с 15 мая по 1 июня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-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фестиваль семейного творчества «Война в истории моей семьи»,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в рамках празднования 75–й годовщины Победы в Великой Отечественной войне 1941- 1945 годов Брянского областного методического центра «Народное творчество» 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11-00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областная </a:t>
            </a:r>
            <a:r>
              <a:rPr lang="ru-RU" sz="1000" b="1" i="1" dirty="0" err="1">
                <a:solidFill>
                  <a:srgbClr val="6E972F"/>
                </a:solidFill>
                <a:latin typeface="Comic Sans MS" panose="030F0702030302020204" pitchFamily="66" charset="0"/>
              </a:rPr>
              <a:t>фотоакция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 «Мы с тобой наследники Победы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» Брянского областного методического центра «Народное творчество» </a:t>
            </a:r>
          </a:p>
          <a:p>
            <a:r>
              <a:rPr lang="en-US" sz="1000" i="1" dirty="0">
                <a:solidFill>
                  <a:srgbClr val="6E972F"/>
                </a:solidFill>
                <a:latin typeface="Comic Sans MS" panose="030F0702030302020204" pitchFamily="66" charset="0"/>
                <a:hlinkClick r:id="rId15"/>
              </a:rPr>
              <a:t>http://www.nartwor.ru/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ru-RU" sz="1000" b="1" i="1" u="sng" dirty="0">
                <a:solidFill>
                  <a:srgbClr val="6E972F"/>
                </a:solidFill>
                <a:latin typeface="Comic Sans MS" panose="030F0702030302020204" pitchFamily="66" charset="0"/>
              </a:rPr>
              <a:t>11-00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– </a:t>
            </a:r>
            <a:r>
              <a:rPr lang="ru-RU" sz="1000" b="1" i="1" dirty="0">
                <a:solidFill>
                  <a:srgbClr val="6E972F"/>
                </a:solidFill>
                <a:latin typeface="Comic Sans MS" panose="030F0702030302020204" pitchFamily="66" charset="0"/>
              </a:rPr>
              <a:t>онлайн-выставка «Мир детства» 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Государственного архива Брянской области</a:t>
            </a:r>
          </a:p>
          <a:p>
            <a:r>
              <a:rPr lang="en-US" sz="1000" i="1" dirty="0">
                <a:solidFill>
                  <a:srgbClr val="6E972F"/>
                </a:solidFill>
                <a:latin typeface="Comic Sans MS" panose="030F0702030302020204" pitchFamily="66" charset="0"/>
                <a:hlinkClick r:id="rId16"/>
              </a:rPr>
              <a:t>https://archive-bryansk.ru/</a:t>
            </a:r>
            <a:r>
              <a:rPr lang="ru-RU" sz="1000" i="1" dirty="0">
                <a:solidFill>
                  <a:srgbClr val="6E972F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01207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678</Words>
  <Application>Microsoft Office PowerPoint</Application>
  <PresentationFormat>Широкоэкранный</PresentationFormat>
  <Paragraphs>71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19</cp:revision>
  <dcterms:created xsi:type="dcterms:W3CDTF">2020-05-26T11:34:03Z</dcterms:created>
  <dcterms:modified xsi:type="dcterms:W3CDTF">2020-05-27T09:47:49Z</dcterms:modified>
</cp:coreProperties>
</file>